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01" r:id="rId2"/>
    <p:sldId id="346" r:id="rId3"/>
    <p:sldId id="403" r:id="rId4"/>
    <p:sldId id="404" r:id="rId5"/>
    <p:sldId id="356" r:id="rId6"/>
    <p:sldId id="405" r:id="rId7"/>
    <p:sldId id="406" r:id="rId8"/>
    <p:sldId id="409" r:id="rId9"/>
    <p:sldId id="40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05403-766B-4B81-997F-00F938659BAE}" type="datetimeFigureOut">
              <a:rPr lang="en-US" smtClean="0"/>
              <a:t>4/2/26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6CAAB-4063-46B9-9576-7C7224437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22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C718A-FD52-FD83-3F1F-370E01F5D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0B662E-6F8F-0D96-40C2-C91CFEC8A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BC0F8-BFD9-1628-3B88-EA22DA554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C3110-27B0-7001-9E36-366BA7A04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79B8C-F7DB-24B6-97E2-FE714E53B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4247F-6F56-11B1-C23A-3DFAE1A7C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496F26-1BAE-F7EF-D239-D3FF969DF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AACF6-91AA-B3C4-3005-781BE438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A9A30-34F5-2DA0-478E-B3160F712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745C0-C889-BE47-5644-D37E5D9EB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7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8CA1A5-F806-7FA9-9D8E-31A88AB6A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6A13B-1512-26A1-033D-9B879E14B2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03095-41DA-AF18-1563-9355293F5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2D7FC-E528-4330-DD81-59189F2E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511CA-D3BD-7AF2-6B35-CDF29253F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2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55E185B-3BDF-D14D-B085-A580EE226EAB}"/>
              </a:ext>
            </a:extLst>
          </p:cNvPr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rgbClr val="E6E7E8"/>
              </a:gs>
              <a:gs pos="0">
                <a:schemeClr val="bg1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pic>
        <p:nvPicPr>
          <p:cNvPr id="3" name="Picture 2" descr="Icon&#10;&#10;Description automatically generated with medium confidence">
            <a:extLst>
              <a:ext uri="{FF2B5EF4-FFF2-40B4-BE49-F238E27FC236}">
                <a16:creationId xmlns:a16="http://schemas.microsoft.com/office/drawing/2014/main" id="{7C429685-219A-AF45-85AA-89BCC71FA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288" y="1410764"/>
            <a:ext cx="5365422" cy="103359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4D5828F-73AB-4E46-BF9F-BC0A8EBF0BF2}"/>
              </a:ext>
            </a:extLst>
          </p:cNvPr>
          <p:cNvSpPr/>
          <p:nvPr userDrawn="1"/>
        </p:nvSpPr>
        <p:spPr>
          <a:xfrm>
            <a:off x="0" y="3041354"/>
            <a:ext cx="12192000" cy="2336758"/>
          </a:xfrm>
          <a:prstGeom prst="rect">
            <a:avLst/>
          </a:prstGeom>
          <a:solidFill>
            <a:srgbClr val="008C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256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A2942-9F12-5728-8A3D-0BB5242AD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7498E-8A90-5587-9AFA-7108BE58F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CE1E6-0238-B792-A4F4-96BD19B5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2CAE4-C175-13DD-85CF-5F6903988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905AF-DE52-777F-B09F-AE143FC5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B878D-FA61-4E50-9E18-673311115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953B51-BE49-C93E-988C-7EAFAAC5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B5256-80DF-751A-9D84-BF8A004E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5BA46-A751-169E-53B6-80598CA68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024BB-F8AB-E651-FC78-9F331300D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7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4100A-269C-D8F3-D02D-9845ECC9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6D1C9-C8C1-DD38-7503-D709E524BA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BADDD-9AFE-04B6-A23D-73542CEB5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2D93B-D47D-51D4-589F-7F6826869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15415-3304-F9E7-8CDB-574309D37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B7B518-EE81-3F19-CFAD-AD19A67FD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392EF-AC1D-1786-D019-3912C0B69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A4735-A7D3-EADF-C24B-2D246D13D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BFE366-822F-DB96-1D10-CCBC9FD0E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7BCE9D-BC4E-117A-E49E-A605D9B6F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ED90B8-E925-981D-04D9-C10894300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3FB8ED-09D1-2F95-8827-F0CECE55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9BE44-075D-5E00-0049-0FE3B7581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34393E-F0EC-80E6-9818-F780BDB3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9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8BD59-4AAF-1229-BF0F-E197BA6F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3CE7AC-93D4-39A4-2B78-146A6F200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FF6F3-A31A-940B-6441-25A078713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AAC2BF-9342-DDEC-AC21-226EAC63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01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8387FA-E491-6C6D-4067-D3FD3893B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C4B36F-BA11-44ED-E543-470B1A227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139E3-A379-0EE0-B2AA-8D5EC2CD9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6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B7F73-2542-9C17-4CD2-27889B24C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50740-FD18-60BA-F9EB-62072B792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801AED-CF8E-C2C0-B278-3E35AA53D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256D7-70E9-1D34-418E-13D6DE4D7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ED3EE-5A26-F8F1-5590-D8FB3633F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02656-6EF5-B037-F12C-AC848AF20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05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703C6-3243-BDAA-822C-C823BD508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C63635-A76A-2BED-12B5-2B60EC84C1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C84E1-09DD-B06B-10E2-8316E895E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BBA651-449F-A04B-13AB-9B0B013B4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322093-5AFB-3E1C-4285-E6579EED3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BFF97-8162-FFC4-BE9F-A05DA53EC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5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89C156-FE4A-5A8F-1382-4E0C888B3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12C75-C772-BC69-3A04-7A0DAA88B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1A34E-E25D-418E-01DA-B9C801D03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87EE25-E02A-4F89-BCEF-39FB68CB71DA}" type="datetimeFigureOut">
              <a:rPr lang="en-US" smtClean="0"/>
              <a:t>4/2/26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E5013-A1CF-FA57-0949-25AF05C373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5C340-DF61-1F48-521F-198CB062B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923767-D5A8-4F9C-AB89-2A371F7FE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47375-7576-3645-AF3C-A1E5E6380F60}"/>
              </a:ext>
            </a:extLst>
          </p:cNvPr>
          <p:cNvSpPr txBox="1">
            <a:spLocks/>
          </p:cNvSpPr>
          <p:nvPr/>
        </p:nvSpPr>
        <p:spPr>
          <a:xfrm>
            <a:off x="1524000" y="3418572"/>
            <a:ext cx="9144000" cy="731838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pc="-150" dirty="0">
                <a:solidFill>
                  <a:schemeClr val="bg1"/>
                </a:solidFill>
                <a:latin typeface="Arial" panose="020B0604020202020204" pitchFamily="34" charset="0"/>
              </a:rPr>
              <a:t>Brain Injury Guidelines (BIG)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4723A9-9B96-3448-A176-30EA898954BA}"/>
              </a:ext>
            </a:extLst>
          </p:cNvPr>
          <p:cNvSpPr txBox="1"/>
          <p:nvPr/>
        </p:nvSpPr>
        <p:spPr>
          <a:xfrm>
            <a:off x="465512" y="6074077"/>
            <a:ext cx="3713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4.2.2026 | Department of Surgery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1CEAC1A-D586-4899-A659-B0A398A286DD}"/>
              </a:ext>
            </a:extLst>
          </p:cNvPr>
          <p:cNvSpPr txBox="1">
            <a:spLocks/>
          </p:cNvSpPr>
          <p:nvPr/>
        </p:nvSpPr>
        <p:spPr>
          <a:xfrm>
            <a:off x="1524000" y="4645328"/>
            <a:ext cx="9144000" cy="731838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</a:rPr>
              <a:t>Jeffrey Santos, MD</a:t>
            </a:r>
          </a:p>
        </p:txBody>
      </p:sp>
    </p:spTree>
    <p:extLst>
      <p:ext uri="{BB962C8B-B14F-4D97-AF65-F5344CB8AC3E}">
        <p14:creationId xmlns:p14="http://schemas.microsoft.com/office/powerpoint/2010/main" val="127974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35C0D-CB1A-804B-BB96-27AC343F77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97149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b="1" spc="-150" dirty="0">
                <a:solidFill>
                  <a:srgbClr val="008C95"/>
                </a:solidFill>
              </a:rPr>
              <a:t>Objectives  </a:t>
            </a:r>
            <a:endParaRPr lang="en-US" b="1" spc="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6CEFF-99AE-E948-914A-EF71E9C2205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97148" y="1532662"/>
            <a:ext cx="10923707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Define BIG and modified BIG (</a:t>
            </a:r>
            <a:r>
              <a:rPr lang="en-US" sz="3200" dirty="0" err="1"/>
              <a:t>mBIG</a:t>
            </a:r>
            <a:r>
              <a:rPr lang="en-US" sz="32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Establish a framework to classify traumatic intracranial hemorrhage (ICH) using BIG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Demonstrate how BIG classification guides clinical management</a:t>
            </a:r>
            <a:endParaRPr lang="en-US" sz="2000" dirty="0"/>
          </a:p>
          <a:p>
            <a:pPr lvl="1">
              <a:lnSpc>
                <a:spcPct val="100000"/>
              </a:lnSpc>
              <a:buClr>
                <a:srgbClr val="007F88"/>
              </a:buClr>
              <a:buSzPct val="110000"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D6D8309-74DC-F740-B252-2E7E7B3D4569}"/>
              </a:ext>
            </a:extLst>
          </p:cNvPr>
          <p:cNvCxnSpPr/>
          <p:nvPr/>
        </p:nvCxnSpPr>
        <p:spPr>
          <a:xfrm>
            <a:off x="940769" y="1253751"/>
            <a:ext cx="10207487" cy="0"/>
          </a:xfrm>
          <a:prstGeom prst="line">
            <a:avLst/>
          </a:prstGeom>
          <a:ln w="12700">
            <a:solidFill>
              <a:srgbClr val="008C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24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65EDD-D83B-B6E6-06D7-4D252B6A8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E55DC-B854-DC98-C020-92E68BD43B3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97149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b="1" spc="-150" dirty="0">
                <a:solidFill>
                  <a:srgbClr val="008C95"/>
                </a:solidFill>
              </a:rPr>
              <a:t>What is BIG  </a:t>
            </a:r>
            <a:endParaRPr lang="en-US" b="1" spc="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70CB0-A472-8151-B343-51D8E933E16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97149" y="1532662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buClr>
                <a:srgbClr val="007F88"/>
              </a:buClr>
              <a:buSzPct val="110000"/>
            </a:pPr>
            <a:r>
              <a:rPr lang="en-US" dirty="0"/>
              <a:t>Classification system based on size/location of intracranial hemorrhage, skull fracture, concerning patient history (blood thinners, intoxication), and neurologic examination</a:t>
            </a:r>
          </a:p>
          <a:p>
            <a:pPr marL="457200" lvl="1" indent="0">
              <a:lnSpc>
                <a:spcPct val="100000"/>
              </a:lnSpc>
              <a:buClr>
                <a:srgbClr val="007F88"/>
              </a:buClr>
              <a:buSzPct val="110000"/>
              <a:buNone/>
            </a:pPr>
            <a:endParaRPr lang="en-US" dirty="0"/>
          </a:p>
          <a:p>
            <a:pPr lvl="1">
              <a:lnSpc>
                <a:spcPct val="100000"/>
              </a:lnSpc>
              <a:buClr>
                <a:srgbClr val="007F88"/>
              </a:buClr>
              <a:buSzPct val="110000"/>
            </a:pPr>
            <a:r>
              <a:rPr lang="en-US" dirty="0"/>
              <a:t>Three categories: </a:t>
            </a:r>
            <a:r>
              <a:rPr lang="en-US" b="1" dirty="0"/>
              <a:t>BIG 1</a:t>
            </a:r>
            <a:r>
              <a:rPr lang="en-US" dirty="0"/>
              <a:t> (minor head injury), </a:t>
            </a:r>
            <a:r>
              <a:rPr lang="en-US" b="1" dirty="0"/>
              <a:t>BIG 2</a:t>
            </a:r>
            <a:r>
              <a:rPr lang="en-US" dirty="0"/>
              <a:t>, </a:t>
            </a:r>
            <a:r>
              <a:rPr lang="en-US" b="1" dirty="0"/>
              <a:t>BIG 3</a:t>
            </a:r>
            <a:r>
              <a:rPr lang="en-US" dirty="0"/>
              <a:t> (severe head injury)</a:t>
            </a:r>
          </a:p>
          <a:p>
            <a:pPr marL="457200" lvl="1" indent="0">
              <a:lnSpc>
                <a:spcPct val="100000"/>
              </a:lnSpc>
              <a:buClr>
                <a:srgbClr val="007F88"/>
              </a:buClr>
              <a:buSzPct val="110000"/>
              <a:buNone/>
            </a:pPr>
            <a:endParaRPr lang="en-US" dirty="0"/>
          </a:p>
          <a:p>
            <a:pPr lvl="1">
              <a:lnSpc>
                <a:spcPct val="100000"/>
              </a:lnSpc>
              <a:buClr>
                <a:srgbClr val="007F88"/>
              </a:buClr>
              <a:buSzPct val="110000"/>
            </a:pPr>
            <a:r>
              <a:rPr lang="en-US" dirty="0"/>
              <a:t>Each category is accompanied by therapeutic recommendations based on studied patient outcomes</a:t>
            </a:r>
          </a:p>
          <a:p>
            <a:pPr>
              <a:lnSpc>
                <a:spcPct val="100000"/>
              </a:lnSpc>
            </a:pPr>
            <a:endParaRPr lang="en-US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4C14737-8E89-16E9-68E4-7BC0E0B7314A}"/>
              </a:ext>
            </a:extLst>
          </p:cNvPr>
          <p:cNvCxnSpPr/>
          <p:nvPr/>
        </p:nvCxnSpPr>
        <p:spPr>
          <a:xfrm>
            <a:off x="940769" y="1253751"/>
            <a:ext cx="10207487" cy="0"/>
          </a:xfrm>
          <a:prstGeom prst="line">
            <a:avLst/>
          </a:prstGeom>
          <a:ln w="12700">
            <a:solidFill>
              <a:srgbClr val="008C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609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6BA1414-34D2-004E-C2B5-CC34CC0BB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9625" y="337706"/>
            <a:ext cx="8592749" cy="6182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366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F27C335-A635-2D60-A6B7-1119ECD7D7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741" y="239056"/>
            <a:ext cx="7325747" cy="157184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D9CE5B7-5C79-AB9A-3146-08031AD35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214" y="1996572"/>
            <a:ext cx="7516274" cy="19910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530138F-EE5C-0342-A53F-995660E5A9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693" y="4356441"/>
            <a:ext cx="5963482" cy="147658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C4E4CE-2C53-5B90-2602-528EC01D2A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7563" y="4873245"/>
            <a:ext cx="6027925" cy="12293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9ED1622-7201-8476-A8BC-B33B90173BAC}"/>
              </a:ext>
            </a:extLst>
          </p:cNvPr>
          <p:cNvSpPr txBox="1"/>
          <p:nvPr/>
        </p:nvSpPr>
        <p:spPr>
          <a:xfrm>
            <a:off x="457294" y="1119409"/>
            <a:ext cx="3931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Safety of treatment algorithm established by evaluating progression of ICH on repeat CT head, change in neurologic status, need for neurosurgical intervention for each BIG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55885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1E103F1-1832-B281-57FB-43A59590E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742" y="139725"/>
            <a:ext cx="7173772" cy="50132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C27961-0C0B-EED6-0577-285412B3A133}"/>
              </a:ext>
            </a:extLst>
          </p:cNvPr>
          <p:cNvSpPr txBox="1"/>
          <p:nvPr/>
        </p:nvSpPr>
        <p:spPr>
          <a:xfrm>
            <a:off x="571500" y="885825"/>
            <a:ext cx="25100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Adult patients with head trauma occurring less than 48hrs prior to presentation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9923BD-CADF-99AA-E176-3890102960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742" y="5215040"/>
            <a:ext cx="7173772" cy="150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26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paper with black text&#10;&#10;Description automatically generated">
            <a:extLst>
              <a:ext uri="{FF2B5EF4-FFF2-40B4-BE49-F238E27FC236}">
                <a16:creationId xmlns:a16="http://schemas.microsoft.com/office/drawing/2014/main" id="{DEEADAF6-333D-5F33-1AC2-4D30AF9AB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729" y="497522"/>
            <a:ext cx="9722542" cy="544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901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48304-DC00-35B0-FC83-507CA066E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8E4-BB2A-CA25-D541-670A3A2EA44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97149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b="1" spc="-150" dirty="0">
                <a:solidFill>
                  <a:srgbClr val="008C95"/>
                </a:solidFill>
              </a:rPr>
              <a:t>Key Points  </a:t>
            </a:r>
            <a:endParaRPr lang="en-US" b="1" spc="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C9024-145C-48F9-6046-502EAAC819A3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97148" y="1532662"/>
            <a:ext cx="10923707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BIG can be used as a common language for head injury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Established therapeutic management based on BIG category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200" dirty="0"/>
              <a:t>Improved resource utilization with BIG treatment algorithm</a:t>
            </a:r>
            <a:endParaRPr lang="en-US" sz="2000" dirty="0"/>
          </a:p>
          <a:p>
            <a:pPr lvl="1">
              <a:lnSpc>
                <a:spcPct val="100000"/>
              </a:lnSpc>
              <a:buClr>
                <a:srgbClr val="007F88"/>
              </a:buClr>
              <a:buSzPct val="110000"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04DEC1-E125-F319-D034-555C86B939DD}"/>
              </a:ext>
            </a:extLst>
          </p:cNvPr>
          <p:cNvCxnSpPr/>
          <p:nvPr/>
        </p:nvCxnSpPr>
        <p:spPr>
          <a:xfrm>
            <a:off x="940769" y="1253751"/>
            <a:ext cx="10207487" cy="0"/>
          </a:xfrm>
          <a:prstGeom prst="line">
            <a:avLst/>
          </a:prstGeom>
          <a:ln w="12700">
            <a:solidFill>
              <a:srgbClr val="008C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014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DF4F0-2848-0FEA-59A4-FDF16C6A0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DA3C8-68C8-226D-29C1-84E1FE6667BE}"/>
              </a:ext>
            </a:extLst>
          </p:cNvPr>
          <p:cNvSpPr txBox="1">
            <a:spLocks/>
          </p:cNvSpPr>
          <p:nvPr/>
        </p:nvSpPr>
        <p:spPr>
          <a:xfrm>
            <a:off x="1524000" y="3642536"/>
            <a:ext cx="9144000" cy="731838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pc="-150" dirty="0">
                <a:solidFill>
                  <a:schemeClr val="bg1"/>
                </a:solidFill>
                <a:latin typeface="Arial" panose="020B0604020202020204" pitchFamily="34" charset="0"/>
              </a:rPr>
              <a:t>Questions?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F96D05-A3C1-55EA-A823-3FB93E9C9ABB}"/>
              </a:ext>
            </a:extLst>
          </p:cNvPr>
          <p:cNvSpPr txBox="1"/>
          <p:nvPr/>
        </p:nvSpPr>
        <p:spPr>
          <a:xfrm>
            <a:off x="465512" y="6074077"/>
            <a:ext cx="3713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Jeffrey Santos, MD</a:t>
            </a:r>
          </a:p>
        </p:txBody>
      </p:sp>
    </p:spTree>
    <p:extLst>
      <p:ext uri="{BB962C8B-B14F-4D97-AF65-F5344CB8AC3E}">
        <p14:creationId xmlns:p14="http://schemas.microsoft.com/office/powerpoint/2010/main" val="4132240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178</Words>
  <Application>Microsoft Macintosh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PowerPoint Presentation</vt:lpstr>
      <vt:lpstr>Objectives  </vt:lpstr>
      <vt:lpstr>What is BIG  </vt:lpstr>
      <vt:lpstr>PowerPoint Presentation</vt:lpstr>
      <vt:lpstr>PowerPoint Presentation</vt:lpstr>
      <vt:lpstr>PowerPoint Presentation</vt:lpstr>
      <vt:lpstr>PowerPoint Presentation</vt:lpstr>
      <vt:lpstr>Key Points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Santos, Jeffrey W</dc:creator>
  <cp:lastModifiedBy>Gail Shue</cp:lastModifiedBy>
  <cp:revision>8</cp:revision>
  <dcterms:created xsi:type="dcterms:W3CDTF">2026-04-01T15:53:26Z</dcterms:created>
  <dcterms:modified xsi:type="dcterms:W3CDTF">2026-04-02T14:36:55Z</dcterms:modified>
</cp:coreProperties>
</file>